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476"/>
    <a:srgbClr val="65075A"/>
    <a:srgbClr val="43053C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6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27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BEB660B-2274-434E-8419-9E23F1FFB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id="{3C272036-F14D-4309-B73A-70E844FB0926}"/>
              </a:ext>
            </a:extLst>
          </p:cNvPr>
          <p:cNvSpPr/>
          <p:nvPr userDrawn="1"/>
        </p:nvSpPr>
        <p:spPr>
          <a:xfrm flipH="1" flipV="1">
            <a:off x="1397000" y="-1"/>
            <a:ext cx="7788130" cy="505768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660400 h 660400"/>
              <a:gd name="connsiteX1" fmla="*/ 0 w 10795000"/>
              <a:gd name="connsiteY1" fmla="*/ 0 h 660400"/>
              <a:gd name="connsiteX2" fmla="*/ 10795000 w 10795000"/>
              <a:gd name="connsiteY2" fmla="*/ 660400 h 660400"/>
              <a:gd name="connsiteX3" fmla="*/ 12700 w 10795000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660400">
                <a:moveTo>
                  <a:pt x="12700" y="660400"/>
                </a:moveTo>
                <a:lnTo>
                  <a:pt x="0" y="0"/>
                </a:lnTo>
                <a:lnTo>
                  <a:pt x="10795000" y="660400"/>
                </a:lnTo>
                <a:lnTo>
                  <a:pt x="12700" y="660400"/>
                </a:lnTo>
                <a:close/>
              </a:path>
            </a:pathLst>
          </a:custGeom>
          <a:solidFill>
            <a:srgbClr val="650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8ADF38-54A8-47F7-BEB4-09A3959EBE3A}"/>
              </a:ext>
            </a:extLst>
          </p:cNvPr>
          <p:cNvSpPr txBox="1"/>
          <p:nvPr userDrawn="1"/>
        </p:nvSpPr>
        <p:spPr>
          <a:xfrm>
            <a:off x="2757826" y="1973228"/>
            <a:ext cx="355888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移动</a:t>
            </a:r>
            <a:r>
              <a:rPr lang="en-US" altLang="zh-CN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UI</a:t>
            </a:r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endParaRPr lang="en-US" altLang="zh-CN" sz="5000" b="1" kern="1200" spc="100" baseline="0" dirty="0">
              <a:solidFill>
                <a:srgbClr val="AC14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7">
            <a:extLst>
              <a:ext uri="{FF2B5EF4-FFF2-40B4-BE49-F238E27FC236}">
                <a16:creationId xmlns:a16="http://schemas.microsoft.com/office/drawing/2014/main" id="{FE2E3A80-BB05-4FB7-B59D-393146BC20C2}"/>
              </a:ext>
            </a:extLst>
          </p:cNvPr>
          <p:cNvSpPr/>
          <p:nvPr userDrawn="1"/>
        </p:nvSpPr>
        <p:spPr>
          <a:xfrm flipV="1">
            <a:off x="-12700" y="0"/>
            <a:ext cx="8802846" cy="797434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977900 h 977900"/>
              <a:gd name="connsiteX1" fmla="*/ 0 w 10795000"/>
              <a:gd name="connsiteY1" fmla="*/ 0 h 977900"/>
              <a:gd name="connsiteX2" fmla="*/ 10795000 w 10795000"/>
              <a:gd name="connsiteY2" fmla="*/ 977900 h 977900"/>
              <a:gd name="connsiteX3" fmla="*/ 12700 w 107950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977900">
                <a:moveTo>
                  <a:pt x="12700" y="977900"/>
                </a:moveTo>
                <a:lnTo>
                  <a:pt x="0" y="0"/>
                </a:lnTo>
                <a:lnTo>
                  <a:pt x="10795000" y="977900"/>
                </a:lnTo>
                <a:lnTo>
                  <a:pt x="12700" y="977900"/>
                </a:lnTo>
                <a:close/>
              </a:path>
            </a:pathLst>
          </a:custGeom>
          <a:solidFill>
            <a:srgbClr val="AC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5DCB35-48BD-46AF-9A15-AFBE3D5408AD}"/>
              </a:ext>
            </a:extLst>
          </p:cNvPr>
          <p:cNvGrpSpPr/>
          <p:nvPr userDrawn="1"/>
        </p:nvGrpSpPr>
        <p:grpSpPr>
          <a:xfrm>
            <a:off x="1606321" y="3939049"/>
            <a:ext cx="6297323" cy="394708"/>
            <a:chOff x="2273300" y="2002875"/>
            <a:chExt cx="7722465" cy="48403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8B36D7D-F740-4C78-9267-CFBAEAD62D71}"/>
                </a:ext>
              </a:extLst>
            </p:cNvPr>
            <p:cNvSpPr/>
            <p:nvPr/>
          </p:nvSpPr>
          <p:spPr>
            <a:xfrm>
              <a:off x="2273300" y="2002875"/>
              <a:ext cx="7722465" cy="484035"/>
            </a:xfrm>
            <a:prstGeom prst="rect">
              <a:avLst/>
            </a:prstGeom>
            <a:solidFill>
              <a:srgbClr val="AC1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8575798-2BC5-4FEE-817B-4558B27145DC}"/>
                </a:ext>
              </a:extLst>
            </p:cNvPr>
            <p:cNvSpPr txBox="1"/>
            <p:nvPr/>
          </p:nvSpPr>
          <p:spPr>
            <a:xfrm>
              <a:off x="4771135" y="2002875"/>
              <a:ext cx="1565201" cy="45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主讲老师：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0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E853F7-64F8-4C8D-BC1E-0C88B96A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3F7FA3-466F-4188-8F43-E7A1ECA5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263656-CFD5-4565-A804-30179D28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AF02C-8011-49B4-914F-A11DBCEC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044C97-2405-43C3-86D4-E0510AF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9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78768A-2704-4A5C-82EA-64C0A296F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EA732-CAF0-4B7F-9928-3819E67BE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4203D1-278F-458F-A9F0-1BE300C4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932AC8-E6AD-4766-8D38-26C97F80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461BD-3637-4D25-91AE-B654B431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4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E3CA1-E71A-4B20-83E7-BA8085EB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4A1247-89A6-424C-825C-4FFFE29D6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A8FE71-0576-4353-AACF-215EE26F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876B68-1A05-4DC9-A11C-053800A3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77B07C-711B-443F-A115-CF2E8F6E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未标题-1.jpg">
            <a:extLst>
              <a:ext uri="{FF2B5EF4-FFF2-40B4-BE49-F238E27FC236}">
                <a16:creationId xmlns:a16="http://schemas.microsoft.com/office/drawing/2014/main" id="{BD4E2101-E4B9-4F0B-8256-BD75CA6FE7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 flipV="1">
            <a:off x="0" y="2882900"/>
            <a:ext cx="9144000" cy="4015383"/>
          </a:xfrm>
          <a:prstGeom prst="rect">
            <a:avLst/>
          </a:prstGeom>
        </p:spPr>
      </p:pic>
      <p:pic>
        <p:nvPicPr>
          <p:cNvPr id="8" name="图片 7" descr="未标题-1.jpg">
            <a:extLst>
              <a:ext uri="{FF2B5EF4-FFF2-40B4-BE49-F238E27FC236}">
                <a16:creationId xmlns:a16="http://schemas.microsoft.com/office/drawing/2014/main" id="{05710E28-8BF0-4407-A074-B6215E9C2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>
            <a:off x="0" y="0"/>
            <a:ext cx="9144000" cy="2893219"/>
          </a:xfrm>
          <a:prstGeom prst="rect">
            <a:avLst/>
          </a:prstGeom>
        </p:spPr>
      </p:pic>
      <p:sp>
        <p:nvSpPr>
          <p:cNvPr id="9" name="圆角矩形 2">
            <a:extLst>
              <a:ext uri="{FF2B5EF4-FFF2-40B4-BE49-F238E27FC236}">
                <a16:creationId xmlns:a16="http://schemas.microsoft.com/office/drawing/2014/main" id="{9A3BA19C-947C-48BD-8CAB-CEC2298A2080}"/>
              </a:ext>
            </a:extLst>
          </p:cNvPr>
          <p:cNvSpPr/>
          <p:nvPr userDrawn="1"/>
        </p:nvSpPr>
        <p:spPr>
          <a:xfrm>
            <a:off x="419100" y="762000"/>
            <a:ext cx="8343900" cy="5734050"/>
          </a:xfrm>
          <a:prstGeom prst="roundRect">
            <a:avLst>
              <a:gd name="adj" fmla="val 7402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85271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id="{7479D8F4-8A4F-43C9-94BC-D22D34E3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D821037B-C5C2-4CDE-BCFE-2AABF134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日期占位符 3">
            <a:extLst>
              <a:ext uri="{FF2B5EF4-FFF2-40B4-BE49-F238E27FC236}">
                <a16:creationId xmlns:a16="http://schemas.microsoft.com/office/drawing/2014/main" id="{873F56F6-2C6C-4C3D-8C3D-421487CE6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4C94-4780-4C87-BAB1-536B94A19459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:a16="http://schemas.microsoft.com/office/drawing/2014/main" id="{3DD115F3-B07D-463B-BDF8-66085AFB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id="{D97C39E2-C7FC-47E7-AB13-908F56145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0292574-6DB6-4FAF-B69F-5B6B294F895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4" name="图片 13" descr="未标题-1.jpg">
            <a:extLst>
              <a:ext uri="{FF2B5EF4-FFF2-40B4-BE49-F238E27FC236}">
                <a16:creationId xmlns:a16="http://schemas.microsoft.com/office/drawing/2014/main" id="{D8308166-5EDD-4FC2-BF27-9D4F932D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3140"/>
          <a:stretch>
            <a:fillRect/>
          </a:stretch>
        </p:blipFill>
        <p:spPr>
          <a:xfrm flipH="1">
            <a:off x="0" y="2197100"/>
            <a:ext cx="9144000" cy="25019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0565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6DC1E-2A5B-4493-8C96-81E06C3F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4E0408-8B10-4D4E-99CC-377AACCE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3D45D4-7AC8-45BA-81EC-007ECC667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3EE032-3734-4B92-B0A8-2480DE341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0F5DDFB-96F5-48AE-A950-F74661D12F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8488A30-9A5C-48EF-A4C1-01A4608A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6B374F-25E3-4DD2-BFF3-4F34A78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12752B-3697-4832-856A-5F0992FC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2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4687D-9285-4433-859F-43E5604D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C2F163-DF24-4A7B-A9F2-68A0DCDE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9C0240-F264-4C0B-9705-74AD418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EE5770-4BCC-4B4A-8C19-D5A18402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7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0EBA8E-AA46-4C2E-BFF3-DDB18DCF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3C9EA2-6856-456E-86E0-8CF221AD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6CC6D7-D7C6-4411-B7A1-6F2D299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251B69-F08C-4838-8B81-05F2FC02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9611DB-B4FD-4DA0-AB89-0CF9EFB80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4C4F6C-5D07-466C-B97E-C7774F87B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CBC6C2-BEAE-4495-A8B7-2E76DB72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9C29F6-4873-4E69-B089-DA26E934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B6356D-D934-41B1-980E-D6D429D3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5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9DC06-D63B-41E6-99CD-BC065AE1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98D85C-6C1F-46FD-A207-F627C25CB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6FF4AA-395A-4F04-A912-62996F92C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01E0EF-428E-4105-B4FD-0740E82E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9F3CC-AF03-4634-BABD-B8F21FA5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14A88E-B429-49FD-A541-F986BF078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9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07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t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02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835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版心的设置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A5DFDDF-329F-40A9-B335-2FF736CD6C79}"/>
              </a:ext>
            </a:extLst>
          </p:cNvPr>
          <p:cNvSpPr/>
          <p:nvPr/>
        </p:nvSpPr>
        <p:spPr>
          <a:xfrm>
            <a:off x="1106631" y="1807171"/>
            <a:ext cx="70710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版心是一本书籍的基础，也是这本书籍的灵魂，没有版心就不能称其为书。因为版心设计需要在整体书籍装帧过程中进行排版，所以书籍版心与书籍各个部分的设计风格要保持一致。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4E0BF30-F801-4718-A150-1283575DB9F9}"/>
              </a:ext>
            </a:extLst>
          </p:cNvPr>
          <p:cNvGrpSpPr/>
          <p:nvPr/>
        </p:nvGrpSpPr>
        <p:grpSpPr>
          <a:xfrm>
            <a:off x="1052369" y="3596309"/>
            <a:ext cx="7100842" cy="2503156"/>
            <a:chOff x="2119399" y="3838496"/>
            <a:chExt cx="4901448" cy="1727835"/>
          </a:xfrm>
        </p:grpSpPr>
        <p:pic>
          <p:nvPicPr>
            <p:cNvPr id="10" name="图片 9" descr="图片包含 文字, 墙壁, 室内&#10;&#10;描述已自动生成">
              <a:extLst>
                <a:ext uri="{FF2B5EF4-FFF2-40B4-BE49-F238E27FC236}">
                  <a16:creationId xmlns:a16="http://schemas.microsoft.com/office/drawing/2014/main" id="{FB224655-E804-48F8-B13A-A293F47FE301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9399" y="3838496"/>
              <a:ext cx="2369820" cy="1727835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5EE0C3C-4945-4D8E-AB9D-FA80581D3659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2137" y="3838496"/>
              <a:ext cx="2378710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3966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835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版心的设置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A5DFDDF-329F-40A9-B335-2FF736CD6C79}"/>
              </a:ext>
            </a:extLst>
          </p:cNvPr>
          <p:cNvSpPr/>
          <p:nvPr/>
        </p:nvSpPr>
        <p:spPr>
          <a:xfrm>
            <a:off x="1106631" y="1807171"/>
            <a:ext cx="70710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版心设计首先需要进行的是版面的排版布局。版心两边的页边距需要设计的宽大一些，为读者提供视觉上的停留位置，同时天头和地脚略宽的设计也会给人较为稳重的感觉。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68D54D-654A-45B3-B2F8-9FB7F8F47988}"/>
              </a:ext>
            </a:extLst>
          </p:cNvPr>
          <p:cNvGrpSpPr/>
          <p:nvPr/>
        </p:nvGrpSpPr>
        <p:grpSpPr>
          <a:xfrm>
            <a:off x="1142997" y="3616035"/>
            <a:ext cx="6859670" cy="2473038"/>
            <a:chOff x="1980132" y="3957464"/>
            <a:chExt cx="4792641" cy="1727835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128782E-19F2-44A4-948B-9B92176FF3EC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0132" y="3957464"/>
              <a:ext cx="2315845" cy="1727835"/>
            </a:xfrm>
            <a:prstGeom prst="rect">
              <a:avLst/>
            </a:prstGeom>
          </p:spPr>
        </p:pic>
        <p:pic>
          <p:nvPicPr>
            <p:cNvPr id="13" name="图片 12" descr="图片包含 墙壁, 文字&#10;&#10;描述已自动生成">
              <a:extLst>
                <a:ext uri="{FF2B5EF4-FFF2-40B4-BE49-F238E27FC236}">
                  <a16:creationId xmlns:a16="http://schemas.microsoft.com/office/drawing/2014/main" id="{CF3E85D0-5E79-41EC-BDD6-ADF126785460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4068" y="3957464"/>
              <a:ext cx="2338705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0596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835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版心的设置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6A5BFD2-C91F-414B-9010-A1FA1D7078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24" y="2426646"/>
            <a:ext cx="8832272" cy="389011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A6CC0A8C-4BD0-4168-B5DF-5EE5DA4E9764}"/>
              </a:ext>
            </a:extLst>
          </p:cNvPr>
          <p:cNvSpPr/>
          <p:nvPr/>
        </p:nvSpPr>
        <p:spPr>
          <a:xfrm>
            <a:off x="1706708" y="3584862"/>
            <a:ext cx="57955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版心设计中图形的选择至关重要，设计师一定要选择造型优美、生动活泼、形式感强和贴合主题的图形元素。</a:t>
            </a:r>
          </a:p>
        </p:txBody>
      </p:sp>
    </p:spTree>
    <p:extLst>
      <p:ext uri="{BB962C8B-B14F-4D97-AF65-F5344CB8AC3E}">
        <p14:creationId xmlns:p14="http://schemas.microsoft.com/office/powerpoint/2010/main" val="1151065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835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版心的设置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9366668-446F-42D5-8F3E-E46E21396B66}"/>
              </a:ext>
            </a:extLst>
          </p:cNvPr>
          <p:cNvSpPr/>
          <p:nvPr/>
        </p:nvSpPr>
        <p:spPr>
          <a:xfrm>
            <a:off x="1153391" y="1807171"/>
            <a:ext cx="71801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 </a:t>
            </a:r>
            <a:r>
              <a:rPr lang="zh-CN" altLang="zh-CN" sz="2400" dirty="0"/>
              <a:t>版心中的文字可以围绕图形的走势进行编排。设计师在排列文字时，要遵循大小对比和疏密对比的排版方式，以便达到突出醒目、灵活多变的视觉效果。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6C5663C-7128-41CC-A962-834F44899773}"/>
              </a:ext>
            </a:extLst>
          </p:cNvPr>
          <p:cNvGrpSpPr/>
          <p:nvPr/>
        </p:nvGrpSpPr>
        <p:grpSpPr>
          <a:xfrm>
            <a:off x="1153391" y="3566566"/>
            <a:ext cx="7037654" cy="2538094"/>
            <a:chOff x="2178425" y="3784658"/>
            <a:chExt cx="4790962" cy="172783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7D66CAB-35CD-495C-85AA-362F4EECFCBA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8425" y="3784659"/>
              <a:ext cx="2334895" cy="1727835"/>
            </a:xfrm>
            <a:prstGeom prst="rect">
              <a:avLst/>
            </a:prstGeom>
          </p:spPr>
        </p:pic>
        <p:pic>
          <p:nvPicPr>
            <p:cNvPr id="12" name="图片 11" descr="图片包含 文字&#10;&#10;描述已自动生成">
              <a:extLst>
                <a:ext uri="{FF2B5EF4-FFF2-40B4-BE49-F238E27FC236}">
                  <a16:creationId xmlns:a16="http://schemas.microsoft.com/office/drawing/2014/main" id="{5F250129-E483-4991-985A-B254C8E62669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0682" y="3784658"/>
              <a:ext cx="2338705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4857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835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版心的设置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9366668-446F-42D5-8F3E-E46E21396B66}"/>
              </a:ext>
            </a:extLst>
          </p:cNvPr>
          <p:cNvSpPr/>
          <p:nvPr/>
        </p:nvSpPr>
        <p:spPr>
          <a:xfrm>
            <a:off x="1153391" y="1807171"/>
            <a:ext cx="71801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版心设计中，背景色一般情况下多为白色，能够带给读者简练和整洁的印象。设计师也可以根据文字的内容为版心添加颜色，不仅可以突出主题颜色，还可以装饰书籍版心页面。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52ABE78-4051-431E-8620-1BF08197781F}"/>
              </a:ext>
            </a:extLst>
          </p:cNvPr>
          <p:cNvGrpSpPr/>
          <p:nvPr/>
        </p:nvGrpSpPr>
        <p:grpSpPr>
          <a:xfrm>
            <a:off x="1250719" y="3647209"/>
            <a:ext cx="6985462" cy="2545774"/>
            <a:chOff x="2210089" y="3889923"/>
            <a:chExt cx="4741086" cy="172783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7CAAAF0D-2C47-4337-A300-991EC6DBC9F8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0089" y="3889923"/>
              <a:ext cx="2292350" cy="1727835"/>
            </a:xfrm>
            <a:prstGeom prst="rect">
              <a:avLst/>
            </a:prstGeom>
          </p:spPr>
        </p:pic>
        <p:pic>
          <p:nvPicPr>
            <p:cNvPr id="13" name="图片 12" descr="图片包含 文字&#10;&#10;描述已自动生成">
              <a:extLst>
                <a:ext uri="{FF2B5EF4-FFF2-40B4-BE49-F238E27FC236}">
                  <a16:creationId xmlns:a16="http://schemas.microsoft.com/office/drawing/2014/main" id="{055D5FE4-2591-4533-A673-B10FF6BFE0C0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3585" y="3889923"/>
              <a:ext cx="2307590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434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835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天头与地脚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9366668-446F-42D5-8F3E-E46E21396B66}"/>
              </a:ext>
            </a:extLst>
          </p:cNvPr>
          <p:cNvSpPr/>
          <p:nvPr/>
        </p:nvSpPr>
        <p:spPr>
          <a:xfrm>
            <a:off x="1153391" y="1807171"/>
            <a:ext cx="71801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天头和地脚是指书籍版心中上下的空白部分，上面空白部分被称为天头，下面的空白部分被称为地脚。天头中最长出现的就是书眉。地脚常用于显示书籍的附加信息，设计师可以在地脚中插入文本或图形，例如，页码、特殊日期介绍、徽标简介、名词释义、参考文献或人物介绍等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FF1E22E-F40A-42F8-9D75-B41168A01688}"/>
              </a:ext>
            </a:extLst>
          </p:cNvPr>
          <p:cNvGrpSpPr/>
          <p:nvPr/>
        </p:nvGrpSpPr>
        <p:grpSpPr>
          <a:xfrm>
            <a:off x="1562822" y="4163886"/>
            <a:ext cx="6422592" cy="2263380"/>
            <a:chOff x="2110960" y="4385029"/>
            <a:chExt cx="4697510" cy="1655445"/>
          </a:xfrm>
        </p:grpSpPr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D0B1E566-2595-49F7-83B9-682ABA573A6E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0960" y="4385029"/>
              <a:ext cx="2270125" cy="165544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78F3DFCA-6D14-4138-90A5-3C6405B8782A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4385029"/>
              <a:ext cx="2236470" cy="1655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5639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835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天头与地脚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C99E0A2-27F9-4E38-A81A-682A4AB031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231" y="2056714"/>
            <a:ext cx="5975268" cy="480128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BD7E73C-C408-4E11-AD79-96D484C3034E}"/>
              </a:ext>
            </a:extLst>
          </p:cNvPr>
          <p:cNvSpPr/>
          <p:nvPr/>
        </p:nvSpPr>
        <p:spPr>
          <a:xfrm>
            <a:off x="1740231" y="2974447"/>
            <a:ext cx="554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天头地脚常常因为面积相对版心要小很多，且位置分散，采用大块的图或其他形式来装饰显得不切合实际。设计师通常使用抽象的点、线、小色块来进行装饰。它们或独立于版面上，或与书眉、页码组合在一起构成新的形式，即对版面起到了分割作用，又很好的体现了设计的时代感。</a:t>
            </a:r>
          </a:p>
        </p:txBody>
      </p:sp>
    </p:spTree>
    <p:extLst>
      <p:ext uri="{BB962C8B-B14F-4D97-AF65-F5344CB8AC3E}">
        <p14:creationId xmlns:p14="http://schemas.microsoft.com/office/powerpoint/2010/main" val="3053821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0498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书眉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6DEBF6D-CA6F-44D9-920E-4DBC0037E1D8}"/>
              </a:ext>
            </a:extLst>
          </p:cNvPr>
          <p:cNvSpPr/>
          <p:nvPr/>
        </p:nvSpPr>
        <p:spPr>
          <a:xfrm>
            <a:off x="1132608" y="1807171"/>
            <a:ext cx="71333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</a:t>
            </a:r>
            <a:r>
              <a:rPr lang="zh-CN" altLang="zh-CN" sz="2400" dirty="0"/>
              <a:t>书眉是书籍版心中每个页面的顶部区域，常用于显示书籍的相关名称，设计师可以在书眉中插入图形、出版公司徽标、书籍名称或章节标题等。横排页的书眉印在天头靠近版心的位置，直排页的书眉印在版心外切口上端的位置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A843D72-8A17-49C8-B5F7-E8006B9A9758}"/>
              </a:ext>
            </a:extLst>
          </p:cNvPr>
          <p:cNvGrpSpPr/>
          <p:nvPr/>
        </p:nvGrpSpPr>
        <p:grpSpPr>
          <a:xfrm>
            <a:off x="1242869" y="3860222"/>
            <a:ext cx="6846080" cy="2400302"/>
            <a:chOff x="1948584" y="4139305"/>
            <a:chExt cx="4928090" cy="1727835"/>
          </a:xfrm>
        </p:grpSpPr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15A87CE4-EF75-46E0-8255-C8DA40C9C565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8584" y="4139305"/>
              <a:ext cx="2368550" cy="1727835"/>
            </a:xfrm>
            <a:prstGeom prst="rect">
              <a:avLst/>
            </a:prstGeom>
          </p:spPr>
        </p:pic>
        <p:pic>
          <p:nvPicPr>
            <p:cNvPr id="12" name="图片 11" descr="图片包含 文字, 墙壁, 室内&#10;&#10;描述已自动生成">
              <a:extLst>
                <a:ext uri="{FF2B5EF4-FFF2-40B4-BE49-F238E27FC236}">
                  <a16:creationId xmlns:a16="http://schemas.microsoft.com/office/drawing/2014/main" id="{8FABED1C-6FF8-41E5-B83F-7046548B6F3A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0979" y="4139305"/>
              <a:ext cx="2385695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68660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0496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中缝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6DEBF6D-CA6F-44D9-920E-4DBC0037E1D8}"/>
              </a:ext>
            </a:extLst>
          </p:cNvPr>
          <p:cNvSpPr/>
          <p:nvPr/>
        </p:nvSpPr>
        <p:spPr>
          <a:xfrm>
            <a:off x="1132608" y="1807171"/>
            <a:ext cx="7133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中缝是指书籍版心两个页面相连接的缝隙，中缝的作用主要是联结两个页面和易于翻阅。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AEEC35C-6D4E-4908-ABF5-4487A49DC9EB}"/>
              </a:ext>
            </a:extLst>
          </p:cNvPr>
          <p:cNvGrpSpPr/>
          <p:nvPr/>
        </p:nvGrpSpPr>
        <p:grpSpPr>
          <a:xfrm>
            <a:off x="1242869" y="3308238"/>
            <a:ext cx="6737754" cy="2374606"/>
            <a:chOff x="1853429" y="3429000"/>
            <a:chExt cx="4902596" cy="1727835"/>
          </a:xfrm>
        </p:grpSpPr>
        <p:pic>
          <p:nvPicPr>
            <p:cNvPr id="10" name="图片 9" descr="图片包含 文字&#10;&#10;描述已自动生成">
              <a:extLst>
                <a:ext uri="{FF2B5EF4-FFF2-40B4-BE49-F238E27FC236}">
                  <a16:creationId xmlns:a16="http://schemas.microsoft.com/office/drawing/2014/main" id="{72FEE0B2-4A66-4225-811C-44CA27B68E2A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3429" y="3429000"/>
              <a:ext cx="2334895" cy="1727835"/>
            </a:xfrm>
            <a:prstGeom prst="rect">
              <a:avLst/>
            </a:prstGeom>
          </p:spPr>
        </p:pic>
        <p:pic>
          <p:nvPicPr>
            <p:cNvPr id="13" name="图片 12" descr="图片包含 树&#10;&#10;描述已自动生成">
              <a:extLst>
                <a:ext uri="{FF2B5EF4-FFF2-40B4-BE49-F238E27FC236}">
                  <a16:creationId xmlns:a16="http://schemas.microsoft.com/office/drawing/2014/main" id="{14DBADAC-C8B6-4FC5-8871-DEAFE0E60B72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3030" y="3429000"/>
              <a:ext cx="2372995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91738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6939" y="1345506"/>
            <a:ext cx="3711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设计制作书籍页面的书眉</a:t>
            </a:r>
          </a:p>
        </p:txBody>
      </p:sp>
      <p:pic>
        <p:nvPicPr>
          <p:cNvPr id="14" name="图片 13" descr="图片包含 屏幕截图&#10;&#10;描述已自动生成">
            <a:extLst>
              <a:ext uri="{FF2B5EF4-FFF2-40B4-BE49-F238E27FC236}">
                <a16:creationId xmlns:a16="http://schemas.microsoft.com/office/drawing/2014/main" id="{51FC02FA-7BA5-4B18-B831-34A4F8448DF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8"/>
          <a:stretch/>
        </p:blipFill>
        <p:spPr bwMode="auto">
          <a:xfrm>
            <a:off x="1151841" y="3030816"/>
            <a:ext cx="3503315" cy="20200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815EC93-D955-4472-892E-F5D43472C1E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156" y="3030814"/>
            <a:ext cx="3193027" cy="202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3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339EABC-2B37-45BF-AE8D-AF83D905A93F}"/>
              </a:ext>
            </a:extLst>
          </p:cNvPr>
          <p:cNvSpPr txBox="1"/>
          <p:nvPr/>
        </p:nvSpPr>
        <p:spPr>
          <a:xfrm>
            <a:off x="1279323" y="3003890"/>
            <a:ext cx="6534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书籍装帧的版面设计</a:t>
            </a:r>
          </a:p>
        </p:txBody>
      </p:sp>
    </p:spTree>
    <p:extLst>
      <p:ext uri="{BB962C8B-B14F-4D97-AF65-F5344CB8AC3E}">
        <p14:creationId xmlns:p14="http://schemas.microsoft.com/office/powerpoint/2010/main" val="2453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页边距与页码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1264" y="1345506"/>
            <a:ext cx="1146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页边距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5EE5CA9-A0FC-440F-A919-FF52B00E5F9E}"/>
              </a:ext>
            </a:extLst>
          </p:cNvPr>
          <p:cNvSpPr/>
          <p:nvPr/>
        </p:nvSpPr>
        <p:spPr>
          <a:xfrm>
            <a:off x="1091046" y="1850451"/>
            <a:ext cx="71749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页边距是指页面四周的空白区域。页边距具体来说就是页面到边线或边线到文字的距离。一般情况下，版心中除了页边距以外，都是可打印区域，为了获得整齐美观的版面效果，设计师必须将文字和图形插入到可打印区域中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F638BCE-97F6-41A6-BECA-19F90AEE0D59}"/>
              </a:ext>
            </a:extLst>
          </p:cNvPr>
          <p:cNvGrpSpPr/>
          <p:nvPr/>
        </p:nvGrpSpPr>
        <p:grpSpPr>
          <a:xfrm>
            <a:off x="1208506" y="3832723"/>
            <a:ext cx="6940002" cy="2452256"/>
            <a:chOff x="2014498" y="4154891"/>
            <a:chExt cx="4889857" cy="1727835"/>
          </a:xfrm>
        </p:grpSpPr>
        <p:pic>
          <p:nvPicPr>
            <p:cNvPr id="10" name="图片 9" descr="图片包含 草, 鸟, 树&#10;&#10;描述已自动生成">
              <a:extLst>
                <a:ext uri="{FF2B5EF4-FFF2-40B4-BE49-F238E27FC236}">
                  <a16:creationId xmlns:a16="http://schemas.microsoft.com/office/drawing/2014/main" id="{5D204D7A-9AB9-4ADC-B223-9A8F418612C0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4498" y="4154891"/>
              <a:ext cx="2326640" cy="1727835"/>
            </a:xfrm>
            <a:prstGeom prst="rect">
              <a:avLst/>
            </a:prstGeom>
          </p:spPr>
        </p:pic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CDED6A89-FA10-4926-BF2E-8A83F1FD09E9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4154891"/>
              <a:ext cx="2332355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88353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页边距与页码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66488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5EE5CA9-A0FC-440F-A919-FF52B00E5F9E}"/>
              </a:ext>
            </a:extLst>
          </p:cNvPr>
          <p:cNvSpPr/>
          <p:nvPr/>
        </p:nvSpPr>
        <p:spPr>
          <a:xfrm>
            <a:off x="1091046" y="1850451"/>
            <a:ext cx="71749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页码是指书籍版心中每一个页面上标明次序的号码或数字。页码的作用是统计书籍版心的面数，便于读者翻阅与多次查看。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21EEEC-FBFE-43F4-893D-D0D44049A7F1}"/>
              </a:ext>
            </a:extLst>
          </p:cNvPr>
          <p:cNvGrpSpPr/>
          <p:nvPr/>
        </p:nvGrpSpPr>
        <p:grpSpPr>
          <a:xfrm>
            <a:off x="1151996" y="3429000"/>
            <a:ext cx="6840008" cy="2482232"/>
            <a:chOff x="2160933" y="3807220"/>
            <a:chExt cx="4561725" cy="1655446"/>
          </a:xfrm>
        </p:grpSpPr>
        <p:pic>
          <p:nvPicPr>
            <p:cNvPr id="12" name="图片 11" descr="图片包含 室内, 文字, 墙壁&#10;&#10;描述已自动生成">
              <a:extLst>
                <a:ext uri="{FF2B5EF4-FFF2-40B4-BE49-F238E27FC236}">
                  <a16:creationId xmlns:a16="http://schemas.microsoft.com/office/drawing/2014/main" id="{C643E33E-F7BA-4B44-B3D2-4EB27AD58AF4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0933" y="3807221"/>
              <a:ext cx="2224405" cy="1655445"/>
            </a:xfrm>
            <a:prstGeom prst="rect">
              <a:avLst/>
            </a:prstGeom>
          </p:spPr>
        </p:pic>
        <p:pic>
          <p:nvPicPr>
            <p:cNvPr id="13" name="图片 12" descr="图片包含 文字, 建筑物&#10;&#10;描述已自动生成">
              <a:extLst>
                <a:ext uri="{FF2B5EF4-FFF2-40B4-BE49-F238E27FC236}">
                  <a16:creationId xmlns:a16="http://schemas.microsoft.com/office/drawing/2014/main" id="{1C3FF188-C230-4EAB-B15B-19F9B436820C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9523" y="3807220"/>
              <a:ext cx="2223135" cy="1655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0552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7340" y="1345506"/>
            <a:ext cx="3711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设计制作书籍页面的页码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47F5687-87BC-4405-99F3-ACF1A5CA8C2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342" y="2286001"/>
            <a:ext cx="5046390" cy="3605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58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分割版面的方法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8745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分割版面方法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3BEE229-4715-4922-8F45-CC5A37734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808" y="2196251"/>
            <a:ext cx="6047512" cy="395139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A05CFEB-7546-45BB-AAEB-3695074ED685}"/>
              </a:ext>
            </a:extLst>
          </p:cNvPr>
          <p:cNvSpPr/>
          <p:nvPr/>
        </p:nvSpPr>
        <p:spPr>
          <a:xfrm>
            <a:off x="2196244" y="2537752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以颜色分割版面</a:t>
            </a:r>
            <a:endParaRPr lang="zh-CN" altLang="en-US" sz="40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A365A50-3D44-4991-9DAB-9561DBD99DEB}"/>
              </a:ext>
            </a:extLst>
          </p:cNvPr>
          <p:cNvSpPr/>
          <p:nvPr/>
        </p:nvSpPr>
        <p:spPr>
          <a:xfrm>
            <a:off x="2232612" y="3858246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以图形分割版面</a:t>
            </a:r>
            <a:endParaRPr lang="zh-CN" altLang="en-US" sz="40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71F9FFC-A89D-4B65-8D1C-2B0D26924F5A}"/>
              </a:ext>
            </a:extLst>
          </p:cNvPr>
          <p:cNvSpPr/>
          <p:nvPr/>
        </p:nvSpPr>
        <p:spPr>
          <a:xfrm>
            <a:off x="2196243" y="517874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以文字分割版面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05846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B8DC88E-876E-4A9F-8C3D-E07C4DF3D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80" y="2135331"/>
            <a:ext cx="7081594" cy="353291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9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骨骼型版面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7A6D499-B46C-4A6E-962D-81DD238A6AD1}"/>
              </a:ext>
            </a:extLst>
          </p:cNvPr>
          <p:cNvSpPr/>
          <p:nvPr/>
        </p:nvSpPr>
        <p:spPr>
          <a:xfrm>
            <a:off x="1838685" y="4041295"/>
            <a:ext cx="6053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骨骼型是规范的、理性的分割方式。骨骼的基本原理是将版面刻意按照骨骼的规则，有序地分割成大小相等的空间单位。</a:t>
            </a:r>
          </a:p>
        </p:txBody>
      </p:sp>
    </p:spTree>
    <p:extLst>
      <p:ext uri="{BB962C8B-B14F-4D97-AF65-F5344CB8AC3E}">
        <p14:creationId xmlns:p14="http://schemas.microsoft.com/office/powerpoint/2010/main" val="1449918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9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骨骼型版面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CB80779-9C80-4753-8049-2FA45CD892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208" y="2207221"/>
            <a:ext cx="4135582" cy="413558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E5F3113-8ED0-4A30-86A5-8890B3CB2EC5}"/>
              </a:ext>
            </a:extLst>
          </p:cNvPr>
          <p:cNvSpPr/>
          <p:nvPr/>
        </p:nvSpPr>
        <p:spPr>
          <a:xfrm>
            <a:off x="2916566" y="252453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竖向</a:t>
            </a:r>
            <a:endParaRPr lang="en-US" altLang="zh-CN" sz="4000" dirty="0"/>
          </a:p>
          <a:p>
            <a:r>
              <a:rPr lang="zh-CN" altLang="zh-CN" sz="4000" dirty="0"/>
              <a:t>通栏</a:t>
            </a:r>
            <a:endParaRPr lang="zh-CN" altLang="en-US" sz="40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EE2C5BA-9785-49B9-A310-70B1C6844806}"/>
              </a:ext>
            </a:extLst>
          </p:cNvPr>
          <p:cNvSpPr/>
          <p:nvPr/>
        </p:nvSpPr>
        <p:spPr>
          <a:xfrm>
            <a:off x="4942795" y="276872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双栏</a:t>
            </a:r>
            <a:endParaRPr lang="zh-CN" altLang="en-US" sz="40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688050-B5D6-4062-841A-5DC9C9F8DD7E}"/>
              </a:ext>
            </a:extLst>
          </p:cNvPr>
          <p:cNvSpPr/>
          <p:nvPr/>
        </p:nvSpPr>
        <p:spPr>
          <a:xfrm>
            <a:off x="2819168" y="493805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三栏</a:t>
            </a:r>
            <a:endParaRPr lang="zh-CN" altLang="en-US" sz="40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992C7FC-CDAD-4790-9B60-F87AB4B98294}"/>
              </a:ext>
            </a:extLst>
          </p:cNvPr>
          <p:cNvSpPr/>
          <p:nvPr/>
        </p:nvSpPr>
        <p:spPr>
          <a:xfrm>
            <a:off x="4901231" y="497391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四栏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9754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7E2F7C66-EC4B-40DB-A9D7-78DF5D9B4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146" y="2031787"/>
            <a:ext cx="5122718" cy="442579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9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对称型版面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F1D9540-B9FD-45D6-A6E9-8996CD5AD128}"/>
              </a:ext>
            </a:extLst>
          </p:cNvPr>
          <p:cNvSpPr/>
          <p:nvPr/>
        </p:nvSpPr>
        <p:spPr>
          <a:xfrm>
            <a:off x="2026235" y="3280836"/>
            <a:ext cx="48577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对称形式可以应用到任何的平面设计中，版面设计也不例外。对称型构图即版面以画面中心为轴心，进行上下或左右对称的排版设计。</a:t>
            </a:r>
          </a:p>
        </p:txBody>
      </p:sp>
    </p:spTree>
    <p:extLst>
      <p:ext uri="{BB962C8B-B14F-4D97-AF65-F5344CB8AC3E}">
        <p14:creationId xmlns:p14="http://schemas.microsoft.com/office/powerpoint/2010/main" val="11000054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9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对称型版面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2157DE3-A92D-4D04-86C9-48E0328EC1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17" y="2608126"/>
            <a:ext cx="7689006" cy="352250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F14077A-0D86-4DDE-99C3-DB2893C34E9E}"/>
              </a:ext>
            </a:extLst>
          </p:cNvPr>
          <p:cNvSpPr/>
          <p:nvPr/>
        </p:nvSpPr>
        <p:spPr>
          <a:xfrm>
            <a:off x="1638484" y="342900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绝对对称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4038A36-0FB4-4EF2-A727-E0C81E5FC087}"/>
              </a:ext>
            </a:extLst>
          </p:cNvPr>
          <p:cNvSpPr/>
          <p:nvPr/>
        </p:nvSpPr>
        <p:spPr>
          <a:xfrm>
            <a:off x="5316865" y="389613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相对对称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3147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9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分割型版面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C095F01-6369-4DDB-B7DB-E5987D283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671" y="2825571"/>
            <a:ext cx="8070006" cy="342671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3A24677-A5E3-4491-9DC1-193F17475802}"/>
              </a:ext>
            </a:extLst>
          </p:cNvPr>
          <p:cNvSpPr/>
          <p:nvPr/>
        </p:nvSpPr>
        <p:spPr>
          <a:xfrm>
            <a:off x="1698916" y="3814195"/>
            <a:ext cx="6026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分割型版面即版面被任意分为上下、左右或不规则形式等两部分或多部分，其版面内容多以文字和图片相结合的形式出现。</a:t>
            </a:r>
            <a:endParaRPr lang="zh-CN" altLang="en-US" sz="24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9C48AAF-A4DA-471B-A2D0-3D0DD3239B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586" y="2894744"/>
            <a:ext cx="342902" cy="34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121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9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满版型版面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8669B97-A953-4CF5-B0C6-E45B5A631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69" y="2687349"/>
            <a:ext cx="7086600" cy="231457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170EE9A-C550-42CC-83B5-2348A941466E}"/>
              </a:ext>
            </a:extLst>
          </p:cNvPr>
          <p:cNvSpPr/>
          <p:nvPr/>
        </p:nvSpPr>
        <p:spPr>
          <a:xfrm>
            <a:off x="1379394" y="3098999"/>
            <a:ext cx="64325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solidFill>
                  <a:schemeClr val="bg1"/>
                </a:solidFill>
              </a:rPr>
              <a:t>      </a:t>
            </a:r>
            <a:r>
              <a:rPr lang="zh-CN" altLang="zh-CN" sz="2400" dirty="0">
                <a:solidFill>
                  <a:schemeClr val="bg1"/>
                </a:solidFill>
              </a:rPr>
              <a:t>满版型版面即以图像填充整个版面，文字放置于版面中的各个位置。满版型版面主要以图片传达主题信息，通过最直观的表达方式，向读者展示书籍的主题思想</a:t>
            </a:r>
            <a:r>
              <a:rPr lang="zh-CN" altLang="en-US" sz="24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70903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4256" y="1345506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版面设计内容包括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145CE12-7E39-4FCB-84BD-8B7B65251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597" y="1978215"/>
            <a:ext cx="4417146" cy="441714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A4799D4-3DCD-4C46-9AD7-4EB277D37657}"/>
              </a:ext>
            </a:extLst>
          </p:cNvPr>
          <p:cNvSpPr/>
          <p:nvPr/>
        </p:nvSpPr>
        <p:spPr>
          <a:xfrm>
            <a:off x="3989288" y="21195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篇章页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F59D671-6BFA-43D2-83E9-602ED2F40400}"/>
              </a:ext>
            </a:extLst>
          </p:cNvPr>
          <p:cNvSpPr/>
          <p:nvPr/>
        </p:nvSpPr>
        <p:spPr>
          <a:xfrm>
            <a:off x="2864886" y="296686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版心的设置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BE02594-BFB0-492B-A044-57243D18CAF6}"/>
              </a:ext>
            </a:extLst>
          </p:cNvPr>
          <p:cNvSpPr/>
          <p:nvPr/>
        </p:nvSpPr>
        <p:spPr>
          <a:xfrm>
            <a:off x="3627226" y="386362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天头和地脚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E8BE031-C147-44F0-998C-42A03554BA05}"/>
              </a:ext>
            </a:extLst>
          </p:cNvPr>
          <p:cNvSpPr/>
          <p:nvPr/>
        </p:nvSpPr>
        <p:spPr>
          <a:xfrm>
            <a:off x="2798991" y="474139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书眉</a:t>
            </a:r>
            <a:r>
              <a:rPr lang="zh-CN" altLang="en-US" sz="3600" dirty="0"/>
              <a:t>与中缝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B1E20BD-EE03-4933-9B97-ABD7935646C1}"/>
              </a:ext>
            </a:extLst>
          </p:cNvPr>
          <p:cNvSpPr/>
          <p:nvPr/>
        </p:nvSpPr>
        <p:spPr>
          <a:xfrm>
            <a:off x="3556722" y="561488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页边距</a:t>
            </a:r>
            <a:r>
              <a:rPr lang="zh-CN" altLang="en-US" sz="3600" dirty="0">
                <a:solidFill>
                  <a:schemeClr val="bg1"/>
                </a:solidFill>
              </a:rPr>
              <a:t>与页码</a:t>
            </a:r>
          </a:p>
        </p:txBody>
      </p:sp>
    </p:spTree>
    <p:extLst>
      <p:ext uri="{BB962C8B-B14F-4D97-AF65-F5344CB8AC3E}">
        <p14:creationId xmlns:p14="http://schemas.microsoft.com/office/powerpoint/2010/main" val="5691477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9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曲线型版面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6A0DFE8-9524-432F-9010-89C23F070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018" y="2322369"/>
            <a:ext cx="6067658" cy="373033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AEC7756-0922-4E8E-B7D7-EA4F27036177}"/>
              </a:ext>
            </a:extLst>
          </p:cNvPr>
          <p:cNvSpPr/>
          <p:nvPr/>
        </p:nvSpPr>
        <p:spPr>
          <a:xfrm>
            <a:off x="1876731" y="2848709"/>
            <a:ext cx="56422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曲线型构图就是将版面中有限的视觉元素进行规律和变化排版设计，规律和变化的排版是指将各个元素做曲线的分割或图像构成，使读者的视觉移动方向按照曲线的走向而流动，最终使版面设计具有延展、变化的特点，进而产生韵律感与节奏感</a:t>
            </a:r>
            <a:r>
              <a:rPr lang="zh-CN" altLang="en-US" sz="24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846253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9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倾斜型版面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8CBD675-B8BC-4221-B031-297D8AC32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623" y="2260020"/>
            <a:ext cx="5676990" cy="456161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B840179D-3CF1-408F-832F-404C6484638F}"/>
              </a:ext>
            </a:extLst>
          </p:cNvPr>
          <p:cNvSpPr/>
          <p:nvPr/>
        </p:nvSpPr>
        <p:spPr>
          <a:xfrm>
            <a:off x="2228852" y="3357277"/>
            <a:ext cx="47954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</a:t>
            </a:r>
            <a:r>
              <a:rPr lang="zh-CN" altLang="zh-CN" sz="2400" dirty="0"/>
              <a:t>倾斜型构图即将版面中的主体形象或图像、文字等视觉元素进行一定角度的倾斜排版设计。倾斜型构图会使版面产生强烈的动感和不安定感，是一种非常个性和引人注目的构图方式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28239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9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放射型版面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EF38AAF-5F22-4758-BD80-CF6ABF42E4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691" y="1568280"/>
            <a:ext cx="5489074" cy="480439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171ED49-77FC-41DF-A836-1806F204E888}"/>
              </a:ext>
            </a:extLst>
          </p:cNvPr>
          <p:cNvSpPr/>
          <p:nvPr/>
        </p:nvSpPr>
        <p:spPr>
          <a:xfrm>
            <a:off x="2206732" y="2957082"/>
            <a:ext cx="48109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>
                <a:solidFill>
                  <a:schemeClr val="bg1"/>
                </a:solidFill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</a:rPr>
              <a:t>放射型构图即按照一定的规律，将版面中的大部分视觉元素从版面中某点向外散射，营造一种较强的空间感与视觉冲击力。放射型构图也叫聚集式构图，放射型构图有着由外而内的聚集感与由内而外的四射感，这使得版面中的视觉中心强化突出。</a:t>
            </a:r>
          </a:p>
        </p:txBody>
      </p:sp>
    </p:spTree>
    <p:extLst>
      <p:ext uri="{BB962C8B-B14F-4D97-AF65-F5344CB8AC3E}">
        <p14:creationId xmlns:p14="http://schemas.microsoft.com/office/powerpoint/2010/main" val="40767762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8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三角形版面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D351C74-4D10-44D1-B45F-F4C4BCE521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885" y="2597726"/>
            <a:ext cx="6666230" cy="327313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4DD6F22-F6CB-491B-8864-53D1D59D1B98}"/>
              </a:ext>
            </a:extLst>
          </p:cNvPr>
          <p:cNvSpPr/>
          <p:nvPr/>
        </p:nvSpPr>
        <p:spPr>
          <a:xfrm>
            <a:off x="2556164" y="3112806"/>
            <a:ext cx="49045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三角形构图即主题视觉元素被放置在版面中的三个重要位置，使之形成三角形。在所有图形中，三角形是极具稳定性的图形</a:t>
            </a:r>
            <a:r>
              <a:rPr lang="zh-CN" altLang="en-US" sz="24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360122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8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三角形版面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38B3E17-E070-4B6B-B113-3BB5324F27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094" y="2036912"/>
            <a:ext cx="4558730" cy="468571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A44EFBD-39CD-49A6-A605-8F2B71E8528E}"/>
              </a:ext>
            </a:extLst>
          </p:cNvPr>
          <p:cNvSpPr/>
          <p:nvPr/>
        </p:nvSpPr>
        <p:spPr>
          <a:xfrm>
            <a:off x="3710225" y="2776665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正三角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E7E83A8-4874-4691-9086-F4D7136C0388}"/>
              </a:ext>
            </a:extLst>
          </p:cNvPr>
          <p:cNvSpPr/>
          <p:nvPr/>
        </p:nvSpPr>
        <p:spPr>
          <a:xfrm>
            <a:off x="3710225" y="4041759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倒三角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2E8F279-D9CC-4D38-92F1-C1A735CB2677}"/>
              </a:ext>
            </a:extLst>
          </p:cNvPr>
          <p:cNvSpPr/>
          <p:nvPr/>
        </p:nvSpPr>
        <p:spPr>
          <a:xfrm>
            <a:off x="3715420" y="5306853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斜三角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658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8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自由型版面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A8E0DC-AB31-4E2F-ACF6-FE5ABB3CC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32" y="2079686"/>
            <a:ext cx="7294418" cy="429535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6024ED7-2958-4BCB-9AF2-30B85D603136}"/>
              </a:ext>
            </a:extLst>
          </p:cNvPr>
          <p:cNvSpPr/>
          <p:nvPr/>
        </p:nvSpPr>
        <p:spPr>
          <a:xfrm>
            <a:off x="1454727" y="2834838"/>
            <a:ext cx="63696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自由型构图是没有任何限制的版面设计，即在版面构图中不用遵循任何规律。对版面中的可视元素进行宏观把控，随意但不随便的进行排版设计。</a:t>
            </a:r>
          </a:p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自由行构图需要设计师准确地把握版面的整体协调性，使版面产生美观、轻快和多变的视觉特征，拥有不拘一格的特点。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337404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装帧设计中版面的形式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88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重心型版面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3E4DDDA-66D8-4155-95C1-EA5DAF7F28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087" y="2084213"/>
            <a:ext cx="6546589" cy="416507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089947A0-B029-4356-B928-799D4E4D6FEE}"/>
              </a:ext>
            </a:extLst>
          </p:cNvPr>
          <p:cNvSpPr/>
          <p:nvPr/>
        </p:nvSpPr>
        <p:spPr>
          <a:xfrm>
            <a:off x="2400303" y="264325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重心型构图即按照人们的浏览习惯，以某重要视觉元素为视觉重心进行排版设计，使其更为突出，并形成视线聚焦点，增强书籍版面的吸引力。同时在版面设计中，重心型构图可分为中心、向心与离心三种，且不同的形式有着不同的视觉感受</a:t>
            </a:r>
            <a:r>
              <a:rPr lang="zh-CN" altLang="en-US" sz="24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831503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图文混排设计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3156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图文混排设计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52A571A-CA0B-44D2-9056-E8F70FD93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023" y="2018196"/>
            <a:ext cx="6909954" cy="483980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547BB19-9BA0-413C-9628-19E0CFF938DB}"/>
              </a:ext>
            </a:extLst>
          </p:cNvPr>
          <p:cNvSpPr/>
          <p:nvPr/>
        </p:nvSpPr>
        <p:spPr>
          <a:xfrm>
            <a:off x="2223655" y="339263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文字在排版设计中，不仅仅局限于信息传达意义上的概念，更是一种高尚的艺术表现形式。现如今，文字的作用已提升到具有启迪性和宣传性、引领人们审美时尚的新视角。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A0370B3-F277-4D04-BBA4-0A494ED34F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473" y="6061270"/>
            <a:ext cx="436418" cy="43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1254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图文混排设计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3156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图文混排设计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B8DF20E-1193-4773-9D34-EA0FA483BA9D}"/>
              </a:ext>
            </a:extLst>
          </p:cNvPr>
          <p:cNvSpPr/>
          <p:nvPr/>
        </p:nvSpPr>
        <p:spPr>
          <a:xfrm>
            <a:off x="1137804" y="1839445"/>
            <a:ext cx="7242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分格法是图文混排设计中最常见的方法，它可以提高设计师的工作效率，让设计师更好地把握版面的整体效果。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4878A01-5729-426F-8C8C-56EBC0034271}"/>
              </a:ext>
            </a:extLst>
          </p:cNvPr>
          <p:cNvGrpSpPr/>
          <p:nvPr/>
        </p:nvGrpSpPr>
        <p:grpSpPr>
          <a:xfrm>
            <a:off x="803697" y="3429000"/>
            <a:ext cx="7637330" cy="2491824"/>
            <a:chOff x="1777682" y="3818227"/>
            <a:chExt cx="5104390" cy="166540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3B20DBE-D37B-48D0-A7FF-6D69E8F63DCE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7682" y="3818227"/>
              <a:ext cx="2502535" cy="1655445"/>
            </a:xfrm>
            <a:prstGeom prst="rect">
              <a:avLst/>
            </a:prstGeom>
          </p:spPr>
        </p:pic>
        <p:pic>
          <p:nvPicPr>
            <p:cNvPr id="11" name="图片 10" descr="图片包含 屏幕截图&#10;&#10;描述已自动生成">
              <a:extLst>
                <a:ext uri="{FF2B5EF4-FFF2-40B4-BE49-F238E27FC236}">
                  <a16:creationId xmlns:a16="http://schemas.microsoft.com/office/drawing/2014/main" id="{F0C3BB70-D131-4653-92B6-AC43214B5C08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1282" y="3828186"/>
              <a:ext cx="2510790" cy="1655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40053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8495" y="1345506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设计制作版面图文混批效果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50DC32B-934B-4E7C-B0B9-5771A4EE389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842282" y="2015836"/>
            <a:ext cx="5459436" cy="426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06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1249" y="1345506"/>
            <a:ext cx="1146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篇章页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3A06842-2054-4ACE-BC14-1D9C764F7C45}"/>
              </a:ext>
            </a:extLst>
          </p:cNvPr>
          <p:cNvSpPr/>
          <p:nvPr/>
        </p:nvSpPr>
        <p:spPr>
          <a:xfrm>
            <a:off x="1154552" y="1720840"/>
            <a:ext cx="72413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一本书中，会将主题思想分为几个章节分类讲解，各个章节的内容也都有其自己的侧重点。篇章页的设计能将不同的章节隔开，起到一个起承转折的作用，给读者在视觉上造成阶段性和层次性的体验，同时让的读者在长时间的阅读状态下得到缓解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2C82FAE-27D2-4BAF-A9F6-99776039B8FF}"/>
              </a:ext>
            </a:extLst>
          </p:cNvPr>
          <p:cNvGrpSpPr/>
          <p:nvPr/>
        </p:nvGrpSpPr>
        <p:grpSpPr>
          <a:xfrm>
            <a:off x="1211076" y="3771762"/>
            <a:ext cx="6924526" cy="2483704"/>
            <a:chOff x="1211076" y="3771762"/>
            <a:chExt cx="6924526" cy="2483704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E1D3070-8111-44A7-8A2D-3B4003D1264F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076" y="3771762"/>
              <a:ext cx="3272066" cy="2483704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229B0B7-3D9F-492A-9543-94045EA7F2AF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118" y="3772674"/>
              <a:ext cx="3361484" cy="24827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12539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插页设计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6428" y="1349324"/>
            <a:ext cx="2428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常见的插页形式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C64CEC-ED66-4391-B60C-7262D25F7E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27" y="2035412"/>
            <a:ext cx="5486400" cy="474381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9753320-6014-4AD3-B9C0-79A8B43C7744}"/>
              </a:ext>
            </a:extLst>
          </p:cNvPr>
          <p:cNvSpPr/>
          <p:nvPr/>
        </p:nvSpPr>
        <p:spPr>
          <a:xfrm>
            <a:off x="3912343" y="2576490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单页式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0A569CA-C60C-42C9-ACFF-0BB4EE5257F4}"/>
              </a:ext>
            </a:extLst>
          </p:cNvPr>
          <p:cNvSpPr/>
          <p:nvPr/>
        </p:nvSpPr>
        <p:spPr>
          <a:xfrm>
            <a:off x="4572000" y="3969972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折页式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ED879D3-86CD-485E-A54D-B2BDFB6267EA}"/>
              </a:ext>
            </a:extLst>
          </p:cNvPr>
          <p:cNvSpPr/>
          <p:nvPr/>
        </p:nvSpPr>
        <p:spPr>
          <a:xfrm>
            <a:off x="5188095" y="5295470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抽插式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2888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8697" y="1349324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设计制作书籍目录版面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0553EDF-5524-49E0-9596-85990E5ADA9F}"/>
              </a:ext>
            </a:extLst>
          </p:cNvPr>
          <p:cNvSpPr/>
          <p:nvPr/>
        </p:nvSpPr>
        <p:spPr>
          <a:xfrm>
            <a:off x="1142999" y="1983617"/>
            <a:ext cx="72320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新建</a:t>
            </a:r>
            <a:r>
              <a:rPr lang="en-US" altLang="zh-CN" sz="2400" dirty="0" err="1"/>
              <a:t>Indesign</a:t>
            </a:r>
            <a:r>
              <a:rPr lang="zh-CN" altLang="zh-CN" sz="2400" dirty="0"/>
              <a:t>文件，完成母版页面制作。置入图片素材并创建剪贴蒙版。</a:t>
            </a:r>
            <a:endParaRPr lang="zh-CN" altLang="en-US" sz="2400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90C749B-65C4-4D0F-9E27-EBC4A657E9BA}"/>
              </a:ext>
            </a:extLst>
          </p:cNvPr>
          <p:cNvGrpSpPr/>
          <p:nvPr/>
        </p:nvGrpSpPr>
        <p:grpSpPr>
          <a:xfrm>
            <a:off x="1052369" y="3305113"/>
            <a:ext cx="7208458" cy="2508600"/>
            <a:chOff x="1518054" y="3575105"/>
            <a:chExt cx="5149228" cy="179197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BBB48DF-61CD-4946-842B-7B75DE0D7914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18054" y="3610667"/>
              <a:ext cx="2429510" cy="175641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A08EE11-BB84-42E6-86D2-1CA62AFA37FA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4045744" y="3575105"/>
              <a:ext cx="2621538" cy="17919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0918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8697" y="1349324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设计制作书籍目录版面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0553EDF-5524-49E0-9596-85990E5ADA9F}"/>
              </a:ext>
            </a:extLst>
          </p:cNvPr>
          <p:cNvSpPr/>
          <p:nvPr/>
        </p:nvSpPr>
        <p:spPr>
          <a:xfrm>
            <a:off x="1252099" y="1983617"/>
            <a:ext cx="72320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dirty="0"/>
              <a:t>录结构制作，用段落样式。</a:t>
            </a:r>
            <a:endParaRPr lang="zh-CN" altLang="en-US" sz="24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E5C77D0-3429-4A50-ACB0-E038F291F4CF}"/>
              </a:ext>
            </a:extLst>
          </p:cNvPr>
          <p:cNvGrpSpPr/>
          <p:nvPr/>
        </p:nvGrpSpPr>
        <p:grpSpPr>
          <a:xfrm>
            <a:off x="1052369" y="3183625"/>
            <a:ext cx="7138494" cy="2458188"/>
            <a:chOff x="1577455" y="3429000"/>
            <a:chExt cx="4940127" cy="170116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B1C5494-F6DD-4CFE-A4A7-526B268D3FD9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77455" y="3429000"/>
              <a:ext cx="2456180" cy="167894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68CDB473-0417-4B76-85F8-332293495C15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4164272" y="3429000"/>
              <a:ext cx="2353310" cy="17011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6840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1249" y="1345506"/>
            <a:ext cx="1146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篇章页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C47303A-6BCB-43F6-A95D-11B0CF3186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40824" y="1176167"/>
            <a:ext cx="4135090" cy="539709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E1B3ACAB-0F38-47E2-AC3A-1330EA40C059}"/>
              </a:ext>
            </a:extLst>
          </p:cNvPr>
          <p:cNvSpPr/>
          <p:nvPr/>
        </p:nvSpPr>
        <p:spPr>
          <a:xfrm>
            <a:off x="2286000" y="307822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精美的篇章页设计，可以起到装点书籍内文的作用。经过设计师精心设计的篇章页，有的显示出了浓郁的民族传统意味；有的带有几分现代感；有的则是水墨式的漫画风格。</a:t>
            </a:r>
          </a:p>
        </p:txBody>
      </p:sp>
    </p:spTree>
    <p:extLst>
      <p:ext uri="{BB962C8B-B14F-4D97-AF65-F5344CB8AC3E}">
        <p14:creationId xmlns:p14="http://schemas.microsoft.com/office/powerpoint/2010/main" val="1859751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1249" y="1345506"/>
            <a:ext cx="1146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篇章页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B86BC0A-757F-405A-80E4-52B4EC0AD775}"/>
              </a:ext>
            </a:extLst>
          </p:cNvPr>
          <p:cNvSpPr/>
          <p:nvPr/>
        </p:nvSpPr>
        <p:spPr>
          <a:xfrm>
            <a:off x="1127413" y="1867677"/>
            <a:ext cx="72476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篇章页向读者展示的内容，即为突出其章节进行设计，也为设计师围绕整体书籍，构造一种整体意境而服务。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5E8142A-36F4-4D96-BDAB-8CFCE6AF784B}"/>
              </a:ext>
            </a:extLst>
          </p:cNvPr>
          <p:cNvGrpSpPr/>
          <p:nvPr/>
        </p:nvGrpSpPr>
        <p:grpSpPr>
          <a:xfrm>
            <a:off x="1127413" y="3429000"/>
            <a:ext cx="7182732" cy="2639296"/>
            <a:chOff x="2184978" y="3744448"/>
            <a:chExt cx="4702232" cy="1727836"/>
          </a:xfrm>
        </p:grpSpPr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C7C40688-3321-4184-A1BE-87791F8860C7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978" y="3744448"/>
              <a:ext cx="2197100" cy="172783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5EABD9A-C935-4438-8259-CAB700D90A0B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744449"/>
              <a:ext cx="2315210" cy="172783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617272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7565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版心的含义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977428-5104-4F86-9529-D4CF4DD8C6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584" y="1636248"/>
            <a:ext cx="5015478" cy="497790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07D4A78E-97E7-4DB1-97AB-05B07891879D}"/>
              </a:ext>
            </a:extLst>
          </p:cNvPr>
          <p:cNvSpPr/>
          <p:nvPr/>
        </p:nvSpPr>
        <p:spPr>
          <a:xfrm>
            <a:off x="3188961" y="230479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文字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3DD02A5-97EF-4D7A-85B5-AA64EFDEDB23}"/>
              </a:ext>
            </a:extLst>
          </p:cNvPr>
          <p:cNvSpPr/>
          <p:nvPr/>
        </p:nvSpPr>
        <p:spPr>
          <a:xfrm>
            <a:off x="5002175" y="231237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图形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1928C78-4AED-48F2-B4AF-60AE97448218}"/>
              </a:ext>
            </a:extLst>
          </p:cNvPr>
          <p:cNvSpPr/>
          <p:nvPr/>
        </p:nvSpPr>
        <p:spPr>
          <a:xfrm>
            <a:off x="5823057" y="382706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图表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3853397-86FE-4AF7-A032-BD1E34BB45D4}"/>
              </a:ext>
            </a:extLst>
          </p:cNvPr>
          <p:cNvSpPr/>
          <p:nvPr/>
        </p:nvSpPr>
        <p:spPr>
          <a:xfrm>
            <a:off x="4934635" y="534175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公式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51A0E54-CDA2-40F2-A042-F501229A363F}"/>
              </a:ext>
            </a:extLst>
          </p:cNvPr>
          <p:cNvSpPr/>
          <p:nvPr/>
        </p:nvSpPr>
        <p:spPr>
          <a:xfrm>
            <a:off x="3225234" y="534175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附录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AB50918-4F8D-4BD5-B107-C9225AC9B891}"/>
              </a:ext>
            </a:extLst>
          </p:cNvPr>
          <p:cNvSpPr/>
          <p:nvPr/>
        </p:nvSpPr>
        <p:spPr>
          <a:xfrm>
            <a:off x="2274561" y="381675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索引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953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3497" y="1345506"/>
            <a:ext cx="2428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折页部分的版心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F59F2DF-0A58-45C1-88A6-328911BAD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633" y="1922612"/>
            <a:ext cx="4558730" cy="468571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EC4819E-4F8A-4758-BFAF-7F3C097C6A6A}"/>
              </a:ext>
            </a:extLst>
          </p:cNvPr>
          <p:cNvSpPr/>
          <p:nvPr/>
        </p:nvSpPr>
        <p:spPr>
          <a:xfrm>
            <a:off x="3966704" y="2655451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书名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35B867D-F947-4145-8546-B51B4E913E1E}"/>
              </a:ext>
            </a:extLst>
          </p:cNvPr>
          <p:cNvSpPr/>
          <p:nvPr/>
        </p:nvSpPr>
        <p:spPr>
          <a:xfrm>
            <a:off x="4003070" y="392400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卷数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7B1DE27-CD57-4E99-ABF0-14ED48439568}"/>
              </a:ext>
            </a:extLst>
          </p:cNvPr>
          <p:cNvSpPr/>
          <p:nvPr/>
        </p:nvSpPr>
        <p:spPr>
          <a:xfrm>
            <a:off x="4072188" y="5170891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页码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706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版面设计的内容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835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版心的设置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A5DFDDF-329F-40A9-B335-2FF736CD6C79}"/>
              </a:ext>
            </a:extLst>
          </p:cNvPr>
          <p:cNvSpPr/>
          <p:nvPr/>
        </p:nvSpPr>
        <p:spPr>
          <a:xfrm>
            <a:off x="1106631" y="1807171"/>
            <a:ext cx="70710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版心在版面上所占幅面的大小，对书籍版式的美观有很大的影响。不同开本的版心规格也各不相同，设计师可以根据书籍主体内容及容量来确定版心的规格。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FE7B36E-757E-408A-B760-58A491C38D29}"/>
              </a:ext>
            </a:extLst>
          </p:cNvPr>
          <p:cNvGrpSpPr/>
          <p:nvPr/>
        </p:nvGrpSpPr>
        <p:grpSpPr>
          <a:xfrm>
            <a:off x="1242869" y="3590058"/>
            <a:ext cx="6581774" cy="2400302"/>
            <a:chOff x="2091593" y="3915900"/>
            <a:chExt cx="4737832" cy="1727835"/>
          </a:xfrm>
        </p:grpSpPr>
        <p:pic>
          <p:nvPicPr>
            <p:cNvPr id="13" name="图片 12" descr="图片包含 文字&#10;&#10;描述已自动生成">
              <a:extLst>
                <a:ext uri="{FF2B5EF4-FFF2-40B4-BE49-F238E27FC236}">
                  <a16:creationId xmlns:a16="http://schemas.microsoft.com/office/drawing/2014/main" id="{14DD592B-6F67-4AA3-99AB-4A92769A3A6D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1593" y="3915900"/>
              <a:ext cx="2308860" cy="1727835"/>
            </a:xfrm>
            <a:prstGeom prst="rect">
              <a:avLst/>
            </a:prstGeom>
          </p:spPr>
        </p:pic>
        <p:pic>
          <p:nvPicPr>
            <p:cNvPr id="14" name="图片 13" descr="图片包含 树, 窗户&#10;&#10;描述已自动生成">
              <a:extLst>
                <a:ext uri="{FF2B5EF4-FFF2-40B4-BE49-F238E27FC236}">
                  <a16:creationId xmlns:a16="http://schemas.microsoft.com/office/drawing/2014/main" id="{CFF860B0-8C04-4DEF-9227-7C95BEEBE808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6275" y="3915900"/>
              <a:ext cx="2343150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0957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7262</TotalTime>
  <Words>1767</Words>
  <Application>Microsoft Office PowerPoint</Application>
  <PresentationFormat>全屏显示(4:3)</PresentationFormat>
  <Paragraphs>141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7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jing</cp:lastModifiedBy>
  <cp:revision>567</cp:revision>
  <dcterms:created xsi:type="dcterms:W3CDTF">2018-03-02T06:04:30Z</dcterms:created>
  <dcterms:modified xsi:type="dcterms:W3CDTF">2020-04-07T06:27:16Z</dcterms:modified>
</cp:coreProperties>
</file>